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71" r:id="rId6"/>
    <p:sldId id="270" r:id="rId7"/>
    <p:sldId id="275" r:id="rId8"/>
    <p:sldId id="273" r:id="rId9"/>
    <p:sldId id="274" r:id="rId10"/>
    <p:sldId id="276" r:id="rId11"/>
    <p:sldId id="277" r:id="rId12"/>
    <p:sldId id="278" r:id="rId13"/>
    <p:sldId id="279" r:id="rId14"/>
    <p:sldId id="267" r:id="rId15"/>
    <p:sldId id="268" r:id="rId16"/>
    <p:sldId id="266" r:id="rId17"/>
    <p:sldId id="269" r:id="rId18"/>
  </p:sldIdLst>
  <p:sldSz cx="14630400" cy="8229600"/>
  <p:notesSz cx="8229600" cy="14630400"/>
  <p:embeddedFontLs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Inter" panose="020B0604020202020204" charset="0"/>
      <p:regular r:id="rId24"/>
    </p:embeddedFont>
    <p:embeddedFont>
      <p:font typeface="Wingdings 3" panose="05040102010807070707" pitchFamily="18" charset="2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CDE329-E10B-4070-837C-8AAB76ACB8D4}" v="16" dt="2025-11-17T10:04:39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4431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68166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1993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8062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4341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508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920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3930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3293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54562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8235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2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1544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26665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33962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012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8292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81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3726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518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85040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31975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6724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18-Nov-25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992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3" r:id="rId21"/>
    <p:sldLayoutId id="2147483689" r:id="rId22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50201" y="1142999"/>
            <a:ext cx="7556421" cy="1287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Building an Online Course Recommendation System</a:t>
            </a:r>
            <a:endParaRPr lang="en-US" sz="44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8A27B-DB7E-D9E0-2F8D-54EEBDAE4CCA}"/>
              </a:ext>
            </a:extLst>
          </p:cNvPr>
          <p:cNvSpPr txBox="1"/>
          <p:nvPr/>
        </p:nvSpPr>
        <p:spPr>
          <a:xfrm>
            <a:off x="950201" y="3408881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Mentor’s Name:</a:t>
            </a:r>
          </a:p>
          <a:p>
            <a:r>
              <a:rPr lang="en-US" sz="1800" dirty="0"/>
              <a:t>Karthik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7B570-61FE-FC47-7E75-6E5B7AA9A7EB}"/>
              </a:ext>
            </a:extLst>
          </p:cNvPr>
          <p:cNvSpPr txBox="1"/>
          <p:nvPr/>
        </p:nvSpPr>
        <p:spPr>
          <a:xfrm>
            <a:off x="5041232" y="4645061"/>
            <a:ext cx="57871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/>
              <a:t>Team Members: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Amandeep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Deepesh Kumar Verma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 err="1"/>
              <a:t>Kaveti</a:t>
            </a:r>
            <a:r>
              <a:rPr lang="en-US" sz="1800" dirty="0"/>
              <a:t> Nani Kartik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BAREDDY PAVANI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MADANAPU PRATHYUSHA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MEDI SANJAY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Prasanna Sanjay Patil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F5D78-0815-90EE-2F7E-438DB74C2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/>
          <p:cNvSpPr/>
          <p:nvPr/>
        </p:nvSpPr>
        <p:spPr>
          <a:xfrm>
            <a:off x="543923" y="540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PCA &amp; Feature Importance</a:t>
            </a:r>
            <a:endParaRPr lang="en-US" sz="28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75A827F-11D2-9169-12DB-04D4C34FE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31" y="2420007"/>
            <a:ext cx="86868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757B476-6A97-8E3F-A666-9E160E0D4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7" y="3192681"/>
            <a:ext cx="5122002" cy="348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801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EAD97-9BEB-7987-00D0-0877BB1BF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8"/>
          <p:cNvSpPr/>
          <p:nvPr/>
        </p:nvSpPr>
        <p:spPr>
          <a:xfrm>
            <a:off x="5614035" y="20645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Building</a:t>
            </a:r>
            <a:endParaRPr lang="en-US" sz="2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871467-13D5-0885-6DD0-34013C8499D1}"/>
              </a:ext>
            </a:extLst>
          </p:cNvPr>
          <p:cNvSpPr txBox="1"/>
          <p:nvPr/>
        </p:nvSpPr>
        <p:spPr>
          <a:xfrm>
            <a:off x="756744" y="1289409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COLLABORATIVE FILTERING (ALS)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3D6CD0-6BC6-A8C0-9B71-D3B3AA959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44" y="1945891"/>
            <a:ext cx="7467600" cy="3990975"/>
          </a:xfrm>
          <a:prstGeom prst="rect">
            <a:avLst/>
          </a:prstGeo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0192F8D0-53EB-09A0-4002-5769342FB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818" y="3727394"/>
            <a:ext cx="5500083" cy="406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1737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81E23F-902B-4F19-C1AB-6033E4DF939A}"/>
              </a:ext>
            </a:extLst>
          </p:cNvPr>
          <p:cNvSpPr txBox="1"/>
          <p:nvPr/>
        </p:nvSpPr>
        <p:spPr>
          <a:xfrm>
            <a:off x="536027" y="769147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solidFill>
                  <a:srgbClr val="E3E3E3"/>
                </a:solidFill>
                <a:effectLst/>
                <a:latin typeface="Google Sans Text"/>
              </a:rPr>
              <a:t>2. CONTENT-BASED FILTERING (CBF)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B4BDB-EE7B-286D-D6B0-0347D2395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816" y="1858892"/>
            <a:ext cx="8154767" cy="451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95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5F345-81C2-CF6F-D5D4-F42E5881C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6C7718-865A-326B-F248-EE59003F1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850" y="1039538"/>
            <a:ext cx="7343775" cy="668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E2FFB9-698F-5065-D988-C9964A8C1A6E}"/>
              </a:ext>
            </a:extLst>
          </p:cNvPr>
          <p:cNvSpPr txBox="1"/>
          <p:nvPr/>
        </p:nvSpPr>
        <p:spPr>
          <a:xfrm>
            <a:off x="646386" y="503512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solidFill>
                  <a:srgbClr val="E3E3E3"/>
                </a:solidFill>
                <a:effectLst/>
                <a:latin typeface="Google Sans Text"/>
              </a:rPr>
              <a:t>3. HYBRID RECOMMENDER</a:t>
            </a:r>
          </a:p>
        </p:txBody>
      </p:sp>
    </p:spTree>
    <p:extLst>
      <p:ext uri="{BB962C8B-B14F-4D97-AF65-F5344CB8AC3E}">
        <p14:creationId xmlns:p14="http://schemas.microsoft.com/office/powerpoint/2010/main" val="3473859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30355FA-14D5-EB13-1B3A-2757DB27E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74" y="681227"/>
            <a:ext cx="13956631" cy="7403993"/>
          </a:xfrm>
          <a:prstGeom prst="rect">
            <a:avLst/>
          </a:prstGeom>
        </p:spPr>
      </p:pic>
      <p:sp>
        <p:nvSpPr>
          <p:cNvPr id="17" name="Text 15"/>
          <p:cNvSpPr/>
          <p:nvPr/>
        </p:nvSpPr>
        <p:spPr>
          <a:xfrm>
            <a:off x="6380202" y="14438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</a:t>
            </a:r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2796820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79E2D76-95DD-1EB9-A6AE-2FDC0D2B6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6" y="818146"/>
            <a:ext cx="14437894" cy="694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76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55031" y="655677"/>
            <a:ext cx="5666873" cy="498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Faced in Project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59844" y="1409700"/>
            <a:ext cx="782431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a robust and effective online course recommendation system comes with several inherent challenges that require careful consideration and strategic solutions.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871180" y="2979301"/>
            <a:ext cx="6444020" cy="3478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71180" y="3387090"/>
            <a:ext cx="3395186" cy="1508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6" name="Text 11"/>
          <p:cNvSpPr/>
          <p:nvPr/>
        </p:nvSpPr>
        <p:spPr>
          <a:xfrm>
            <a:off x="4877514" y="3387090"/>
            <a:ext cx="3395305" cy="1508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450" dirty="0"/>
          </a:p>
        </p:txBody>
      </p:sp>
      <p:sp>
        <p:nvSpPr>
          <p:cNvPr id="21" name="Text 15"/>
          <p:cNvSpPr/>
          <p:nvPr/>
        </p:nvSpPr>
        <p:spPr>
          <a:xfrm>
            <a:off x="871180" y="6049566"/>
            <a:ext cx="306597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871180" y="6457355"/>
            <a:ext cx="7401639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B3788DB1-624B-AE0B-9D2E-D2F2CEB1C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6"/>
            <a:ext cx="62323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2CDD7427-9299-6046-EFD2-F9E08604AAD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85011" y="2406533"/>
            <a:ext cx="8927431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dimensionality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course attributes requiring careful feature engineering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Imbalanced engagement patterns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affecting model generalization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Multicollinearity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among numerical variables influencing model stability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Outlier distortion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duration, price, and time-spent metrics impacting model training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Preventing data leakage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during preprocessing and normalization steps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Selecting optimal similarity metrics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(cosine, Pearson, distance-based) for recommendation models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Encoding heterogeneous features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(categorical, ordinal, textual) into consistent formats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scalable computation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large user–item matrices and similarity operations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732C68-96CD-4948-CE38-99A1C8F15F49}"/>
              </a:ext>
            </a:extLst>
          </p:cNvPr>
          <p:cNvSpPr txBox="1"/>
          <p:nvPr/>
        </p:nvSpPr>
        <p:spPr>
          <a:xfrm>
            <a:off x="4487779" y="3087105"/>
            <a:ext cx="81574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147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2961"/>
            <a:ext cx="900338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Objective &amp; Problem Statement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498056"/>
            <a:ext cx="556486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74301" y="3214449"/>
            <a:ext cx="55648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919674" y="2916912"/>
            <a:ext cx="41844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6919674" y="3498056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919674" y="4303157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919674" y="5108258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0" name="Text 1"/>
          <p:cNvSpPr/>
          <p:nvPr/>
        </p:nvSpPr>
        <p:spPr>
          <a:xfrm>
            <a:off x="740986" y="26128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62F15FE2-A28F-DFC1-637D-11104931F310}"/>
              </a:ext>
            </a:extLst>
          </p:cNvPr>
          <p:cNvSpPr/>
          <p:nvPr/>
        </p:nvSpPr>
        <p:spPr>
          <a:xfrm>
            <a:off x="893386" y="2681228"/>
            <a:ext cx="13231236" cy="1066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dirty="0"/>
              <a:t>To build an online course recommendation system that suggests the most relevant courses</a:t>
            </a:r>
          </a:p>
          <a:p>
            <a:r>
              <a:rPr lang="en-US" sz="2400" dirty="0"/>
              <a:t>to learners based on their interests, past enrollments, and engagement patterns.</a:t>
            </a:r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55BD8A43-E745-F583-F5E5-55C422D365AD}"/>
              </a:ext>
            </a:extLst>
          </p:cNvPr>
          <p:cNvSpPr/>
          <p:nvPr/>
        </p:nvSpPr>
        <p:spPr>
          <a:xfrm>
            <a:off x="946190" y="3650456"/>
            <a:ext cx="556486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32648DEC-7256-BA01-E7FF-04B821A1C273}"/>
              </a:ext>
            </a:extLst>
          </p:cNvPr>
          <p:cNvSpPr/>
          <p:nvPr/>
        </p:nvSpPr>
        <p:spPr>
          <a:xfrm>
            <a:off x="893386" y="3802856"/>
            <a:ext cx="13330832" cy="2477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/>
              <a:t>Learners struggle to find suitable courses among large options.</a:t>
            </a:r>
            <a:br>
              <a:rPr lang="en-US" sz="2400" dirty="0"/>
            </a:br>
            <a:r>
              <a:rPr lang="en-US" sz="2400" dirty="0"/>
              <a:t>Using data such as ratings, instructor info, study materials, difficulty level, and feedback, the goal is to create a recommendation model using </a:t>
            </a:r>
            <a:r>
              <a:rPr lang="en-US" sz="2400" b="1" dirty="0"/>
              <a:t>collaborative, content-based, or hybrid filtering</a:t>
            </a:r>
            <a:r>
              <a:rPr lang="en-US" sz="2400" dirty="0"/>
              <a:t> to provide personalized course suggestions.</a:t>
            </a: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E107EB68-2369-0D0C-2672-D85D96D1430E}"/>
              </a:ext>
            </a:extLst>
          </p:cNvPr>
          <p:cNvSpPr/>
          <p:nvPr/>
        </p:nvSpPr>
        <p:spPr>
          <a:xfrm>
            <a:off x="1403390" y="4107656"/>
            <a:ext cx="556486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5811" y="77521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Overview: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1520904"/>
            <a:ext cx="7556421" cy="2571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/>
              <a:t>This dataset contains detailed information about online courses and learner activity.</a:t>
            </a:r>
            <a:br>
              <a:rPr lang="en-US" sz="2000" dirty="0"/>
            </a:br>
            <a:r>
              <a:rPr lang="en-US" sz="2000" dirty="0"/>
              <a:t>It includes course attributes (name, instructor, duration, difficulty, price), learner interactions (ratings, time spent, previous courses), and additional indicators like certification availability, study materials, and feedback scores.</a:t>
            </a:r>
          </a:p>
          <a:p>
            <a:r>
              <a:rPr lang="en-US" sz="2000" dirty="0"/>
              <a:t>It supports building personalized course recommendation models by combining course features and learner behavior.</a:t>
            </a:r>
          </a:p>
        </p:txBody>
      </p:sp>
      <p:sp>
        <p:nvSpPr>
          <p:cNvPr id="5" name="Text 2"/>
          <p:cNvSpPr/>
          <p:nvPr/>
        </p:nvSpPr>
        <p:spPr>
          <a:xfrm>
            <a:off x="6280190" y="44606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14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49247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Variables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598289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Capturing learner and course attributes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93493" y="44606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893493" y="5492472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Recommendation Approaches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8893493" y="6337221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Collaborative, content-based, and hybrid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506795" y="44606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100+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11506795" y="549247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 Hours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506795" y="598289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Wide range of course durations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624BECE-7CE1-7039-A836-16C61DA17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266" y="775217"/>
            <a:ext cx="5524500" cy="48863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C5BFF2D-6C5E-5AE9-504C-3BF76A9A4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291" y="6200615"/>
            <a:ext cx="1314450" cy="752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1828"/>
            <a:ext cx="771108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 Characteristics &amp; Offerings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65259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27252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93790" y="262211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2551688" y="231243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755761" y="248257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219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instructor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70998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String: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Name of the course instructor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65259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27252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5216962" y="262211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6974860" y="231243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178933" y="248257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219569"/>
            <a:ext cx="32018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course_duration_hours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70998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 (5.0-100.0):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Total course length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65259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27252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9640133" y="262211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11398032" y="231243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11602105" y="248257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219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certification_offered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709988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Yes/No: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Certification availability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26006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7252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20"/>
          <p:cNvSpPr/>
          <p:nvPr/>
        </p:nvSpPr>
        <p:spPr>
          <a:xfrm>
            <a:off x="793790" y="522958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3657540" y="491990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3861614" y="509004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27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 err="1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difficulty_level</a:t>
            </a:r>
            <a:endParaRPr lang="en-US" sz="2200" dirty="0"/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1745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String: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Beginner, Intermediate, or Advanced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26006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72525"/>
          </a:solidFill>
          <a:ln/>
        </p:spPr>
        <p:txBody>
          <a:bodyPr/>
          <a:lstStyle/>
          <a:p>
            <a:pPr>
              <a:lnSpc>
                <a:spcPts val="2750"/>
              </a:lnSpc>
            </a:pPr>
            <a:endParaRPr lang="en-US" sz="2400" b="1" dirty="0">
              <a:solidFill>
                <a:srgbClr val="E5E0DF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>
              <a:lnSpc>
                <a:spcPts val="2750"/>
              </a:lnSpc>
            </a:pPr>
            <a:r>
              <a:rPr lang="en-US" sz="2400" b="1" dirty="0" err="1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course_name</a:t>
            </a:r>
            <a:endParaRPr lang="en-US" sz="2400" b="1" dirty="0">
              <a:solidFill>
                <a:srgbClr val="E5E0DF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>
              <a:lnSpc>
                <a:spcPts val="2750"/>
              </a:lnSpc>
            </a:pPr>
            <a:endParaRPr lang="en-US" sz="2400" b="1" dirty="0">
              <a:solidFill>
                <a:srgbClr val="E5E0DF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>
              <a:lnSpc>
                <a:spcPts val="2750"/>
              </a:lnSpc>
            </a:pPr>
            <a:r>
              <a:rPr lang="en-US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String</a:t>
            </a:r>
            <a:r>
              <a:rPr lang="en-US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Descriptive title of the online course</a:t>
            </a:r>
            <a:endParaRPr lang="en-US" b="1" dirty="0">
              <a:solidFill>
                <a:srgbClr val="E5E0DF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428548" y="522958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7"/>
          <p:cNvSpPr/>
          <p:nvPr/>
        </p:nvSpPr>
        <p:spPr>
          <a:xfrm>
            <a:off x="10292298" y="491990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3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6371" y="5123974"/>
            <a:ext cx="272177" cy="272177"/>
          </a:xfrm>
          <a:prstGeom prst="rect">
            <a:avLst/>
          </a:prstGeom>
        </p:spPr>
      </p:pic>
      <p:sp>
        <p:nvSpPr>
          <p:cNvPr id="31" name="Text 28"/>
          <p:cNvSpPr/>
          <p:nvPr/>
        </p:nvSpPr>
        <p:spPr>
          <a:xfrm>
            <a:off x="7685842" y="582703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437280" y="245351"/>
            <a:ext cx="35769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Exploratory Data Analysis</a:t>
            </a:r>
            <a:endParaRPr 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E8F27F-44EB-7A55-C393-E57F7625C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908" y="731361"/>
            <a:ext cx="4641224" cy="358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B98DC3-9231-B88F-8841-71247AE3E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909" y="4528744"/>
            <a:ext cx="4641223" cy="358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23CD47C-61CC-3634-C070-D0938B4A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5269" y="731361"/>
            <a:ext cx="3396312" cy="358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2ED980D-C024-09AB-2B7B-9A8CD5A09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070" y="4528744"/>
            <a:ext cx="4627511" cy="3574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18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9674C74-836E-34E3-434B-CB9D5A244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690" y="677602"/>
            <a:ext cx="10066526" cy="687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51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1E8DE-542B-0550-9269-6595929BC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21C0816E-1B6B-BF23-ABC8-C411729EE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67702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7E0578B5-618B-15BD-2F58-FBBA5508E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875" y="3895725"/>
            <a:ext cx="801052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60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098A7-4458-D318-FEE5-D22877EB9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0719D5A-5A63-866A-E4CD-8201F7801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73" y="47625"/>
            <a:ext cx="7524750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3990AB0-DA8C-6636-E84C-A87E26FA7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177" y="4114800"/>
            <a:ext cx="7524750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4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37516-E495-84B5-1361-914AB7FA0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F706645-919F-FEBA-2118-53F8D4B8A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3" y="1143000"/>
            <a:ext cx="13325475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5251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72</TotalTime>
  <Words>412</Words>
  <Application>Microsoft Office PowerPoint</Application>
  <PresentationFormat>Custom</PresentationFormat>
  <Paragraphs>68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Wingdings 3</vt:lpstr>
      <vt:lpstr>Inter</vt:lpstr>
      <vt:lpstr>Century Gothic</vt:lpstr>
      <vt:lpstr>Google Sans Text</vt:lpstr>
      <vt:lpstr>Inter Bold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Prathyusha M</dc:creator>
  <cp:lastModifiedBy>DELL</cp:lastModifiedBy>
  <cp:revision>5</cp:revision>
  <dcterms:created xsi:type="dcterms:W3CDTF">2025-11-17T09:13:53Z</dcterms:created>
  <dcterms:modified xsi:type="dcterms:W3CDTF">2025-11-18T06:56:07Z</dcterms:modified>
</cp:coreProperties>
</file>